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7" r:id="rId1"/>
  </p:sldMasterIdLst>
  <p:notesMasterIdLst>
    <p:notesMasterId r:id="rId33"/>
  </p:notesMasterIdLst>
  <p:sldIdLst>
    <p:sldId id="345" r:id="rId2"/>
    <p:sldId id="346" r:id="rId3"/>
    <p:sldId id="338" r:id="rId4"/>
    <p:sldId id="257" r:id="rId5"/>
    <p:sldId id="344" r:id="rId6"/>
    <p:sldId id="258" r:id="rId7"/>
    <p:sldId id="259" r:id="rId8"/>
    <p:sldId id="261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330" r:id="rId17"/>
    <p:sldId id="268" r:id="rId18"/>
    <p:sldId id="331" r:id="rId19"/>
    <p:sldId id="328" r:id="rId20"/>
    <p:sldId id="271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1" r:id="rId29"/>
    <p:sldId id="353" r:id="rId30"/>
    <p:sldId id="354" r:id="rId31"/>
    <p:sldId id="355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918075990446" initials="9" lastIdx="1" clrIdx="0">
    <p:extLst>
      <p:ext uri="{19B8F6BF-5375-455C-9EA6-DF929625EA0E}">
        <p15:presenceInfo xmlns:p15="http://schemas.microsoft.com/office/powerpoint/2012/main" userId="75b51fc776113d5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6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91646" autoAdjust="0"/>
  </p:normalViewPr>
  <p:slideViewPr>
    <p:cSldViewPr>
      <p:cViewPr varScale="1">
        <p:scale>
          <a:sx n="64" d="100"/>
          <a:sy n="64" d="100"/>
        </p:scale>
        <p:origin x="90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114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C0AA1-72F8-4565-9EE2-5BFDAC04CD9D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23C4C-7AD1-4E49-AAC0-8D1FDDCCBA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113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77619" y="3048000"/>
            <a:ext cx="79752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TITLE OF THE </a:t>
            </a:r>
            <a:r>
              <a:rPr lang="en-US" sz="2800" dirty="0" smtClean="0">
                <a:latin typeface="Book Antiqua" panose="02040602050305030304" pitchFamily="18" charset="0"/>
              </a:rPr>
              <a:t>TOPIC- </a:t>
            </a:r>
          </a:p>
          <a:p>
            <a:pPr algn="ctr"/>
            <a:r>
              <a:rPr lang="en-US" sz="2800" dirty="0" smtClean="0">
                <a:latin typeface="Book Antiqua" panose="02040602050305030304" pitchFamily="18" charset="0"/>
              </a:rPr>
              <a:t>CEPHALOMETRICS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8286" y="5360158"/>
            <a:ext cx="11393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ORTHODONTICS AND DENTOFACIAL ORTHOPAEDICS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0"/>
            <a:ext cx="1857828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93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F5D84D55-A4E7-AD4C-9C40-7BD52861C7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304800"/>
            <a:ext cx="11658600" cy="6324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61826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2156442D-9A4E-E34D-BCF8-230C3B65AC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228600"/>
            <a:ext cx="11658600" cy="64008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8696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5D8E-6C70-3247-A0DE-501D33C57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3728356" cy="145626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LANDMARKS</a:t>
            </a:r>
            <a:r>
              <a:rPr lang="en-US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B9FAE-A040-E840-A18D-3757BD77B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CEPHALOMETRICS MAKES USE OF CERTAIN LANDMARKS OR POINTS ON THE SKULL THAT ARE USED TO QUANTITATIVE ANALYSIS AND MEASUREMENTS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CEPHALOMETRIC LANDMARKS CAN BE OF TWO TYPES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ANATOMIC LANDMARKS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 THE LANDMARKS REPRESENT ACTUAL ANATOMIC STRUCTURES OF THE SKULL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DERIVED LANDMARKS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:THESE ARE LANDMARKS TO HAVE BEEN OBTAINED SECONDARILY FROM ANATOMIC   STRUCTURES IN A CEPHALOGRAMS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4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>
            <a:extLst>
              <a:ext uri="{FF2B5EF4-FFF2-40B4-BE49-F238E27FC236}">
                <a16:creationId xmlns:a16="http://schemas.microsoft.com/office/drawing/2014/main" id="{EEDC5A7F-5103-B14C-97A5-B8C60AAA14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200" y="457200"/>
            <a:ext cx="6517369" cy="6014357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9738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FC970-7B5B-274D-9D0C-65E4CBA2B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33401"/>
            <a:ext cx="10131425" cy="761999"/>
          </a:xfrm>
        </p:spPr>
        <p:txBody>
          <a:bodyPr>
            <a:normAutofit fontScale="90000"/>
          </a:bodyPr>
          <a:lstStyle/>
          <a:p>
            <a:r>
              <a:rPr lang="en-US" u="sng" dirty="0">
                <a:latin typeface="Times New Roman" pitchFamily="18" charset="0"/>
                <a:cs typeface="Times New Roman" pitchFamily="18" charset="0"/>
              </a:rPr>
              <a:t>The following are some of the important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cephalometric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landmarks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9D6E5-B0F7-EF43-8A72-7FB565A33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285999"/>
            <a:ext cx="10131425" cy="3810001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NASION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 most anterior point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Midway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between the frontal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                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nasal bones in the frontonasal suture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ORBITALE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lowest point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                 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inferior margin of the orbit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) PORION</a:t>
            </a:r>
            <a:r>
              <a:rPr lang="en-US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 highest point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 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upper margin of external auditory meatus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SELLA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 The point representing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                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midpoint of the pituitary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fossa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or    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sella turcica ,it is a constructed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point                                            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mid sagittal plane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A355114-89F8-B94B-B198-5A71F762C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776046"/>
            <a:ext cx="5486400" cy="485335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0970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2684A-9984-974D-B980-C0D312052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" y="990600"/>
            <a:ext cx="10131425" cy="55626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) POINT-A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if is the deepest point in the                                                                             midline between the anterior nasal spine and                                                                  alveolar crest between the two  central incisors </a:t>
            </a:r>
          </a:p>
          <a:p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6)POINT-B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deepest                                                                                                                                          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BASION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median point on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anterior margin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foramen magnum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BOLTON POI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  highest point 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post condylar notch of the occipital bone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ANTERIOR NASAL SPINE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anterior tip of the sharp bony process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                                                                                 maxilla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midline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the lower margin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A355114-89F8-B94B-B198-5A71F762C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2438400"/>
            <a:ext cx="3733800" cy="412072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6067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35480"/>
            <a:ext cx="10972800" cy="4389120"/>
          </a:xfrm>
        </p:spPr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) GONI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it is a constructed point at the                                                                junction of the ramus plane and the mandibular                                                            plane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11) 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POGNION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it is the most anterior point of                                                                                        the bony chin in the median plane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) MEN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TON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it is the most inferior midline                                                                                       point on the mandibular symphysis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355114-89F8-B94B-B198-5A71F762C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201" y="762000"/>
            <a:ext cx="4749799" cy="5867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CA804-9010-FF41-A74E-1F368E259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5400"/>
            <a:ext cx="10131425" cy="52578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ARTICULARE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point at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junction                                        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the posterior border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ramus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inferior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border of the basilar part of the occipital bone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CONDYLION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 most superior point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head of the condyle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POSTERIOR NASAL SPINE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 intersection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continuation of the anterior wall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pterygo Palatine fossa and the floor of the nose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                                                     marking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distal limit  of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maxilla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355114-89F8-B94B-B198-5A71F762C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609600"/>
            <a:ext cx="4419600" cy="5791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13525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1680"/>
            <a:ext cx="10972800" cy="438912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GLABELLA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 is the most print point of                                                                                   the forehead in the mid sagital plane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17) </a:t>
            </a:r>
            <a:r>
              <a:rPr lang="en-US" sz="2400" b="1" i="1" u="sng" dirty="0" smtClean="0">
                <a:latin typeface="Times New Roman" pitchFamily="18" charset="0"/>
                <a:cs typeface="Times New Roman" pitchFamily="18" charset="0"/>
              </a:rPr>
              <a:t>SUBNASALE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point where the lowest                                                                           border of the nose meets the outer contour of                                                                                                the upper lip </a:t>
            </a:r>
          </a:p>
          <a:p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355114-89F8-B94B-B198-5A71F762C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1" y="609600"/>
            <a:ext cx="4953000" cy="5638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BF3D-8A1B-7C45-AF3C-34924E352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032" y="381000"/>
            <a:ext cx="11144568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SOFT TISSUE LANDMARKS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631D2-A410-A445-AB58-709AD78EB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following are the landmarks that can be identified on the soft tissue profile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GLABELLA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most prominent point in the mid sagittal plane of forehead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NASION SOFT TI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SSUE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deepest point in the concavity of the soft tissue contour of the root of the nose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PRONASALE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 most prominent point of the nose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SUBNASALE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intersection of the lower border of the nose and the outer contour of the upper lip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) LABRALE SUPERIUS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median point of upper margin of the upper membranous lip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SUPERIOR LABIAL SULCUS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it is the point on the midline of the upper lip </a:t>
            </a:r>
          </a:p>
        </p:txBody>
      </p:sp>
    </p:spTree>
    <p:extLst>
      <p:ext uri="{BB962C8B-B14F-4D97-AF65-F5344CB8AC3E}">
        <p14:creationId xmlns:p14="http://schemas.microsoft.com/office/powerpoint/2010/main" val="402828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34155" y="801579"/>
            <a:ext cx="9260115" cy="110309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007583"/>
              </p:ext>
            </p:extLst>
          </p:nvPr>
        </p:nvGraphicFramePr>
        <p:xfrm>
          <a:off x="2605206" y="2384692"/>
          <a:ext cx="8127999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3547805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5220614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28276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 AREAS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900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TYPES OF CEPHALOGRAM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NICE TO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821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NICE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171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LANDMARKS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56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LINES AND PLANES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MUST KNOW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70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MUST KNOW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817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NICE TO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832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RECENT ADVANCES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AFFECTIVE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DESIRE TO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697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37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3A336-826B-3A4E-B8D8-20726AB7D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19200"/>
            <a:ext cx="10131425" cy="5780315"/>
          </a:xfrm>
        </p:spPr>
        <p:txBody>
          <a:bodyPr>
            <a:normAutofit/>
          </a:bodyPr>
          <a:lstStyle/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) STOMION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SUPERIUS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lowest point on the upper lip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STOMION  INFERIUS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highest point on the upper lip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) STOMION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midpoint between STOMION SUPERIUS and STOMION INFERIUS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LABRALE INFERIUS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 median point in the margin of the lower membranous lip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11)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POGNION SOFT TISSUE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the most prominent point on the soft tissue contour of the chin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12)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MENTON SOFT TISSUE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it is a constructed point in the intersection of a vertical coordinate from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menton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the inferior soft tissue contour of the chin .</a:t>
            </a:r>
          </a:p>
        </p:txBody>
      </p:sp>
    </p:spTree>
    <p:extLst>
      <p:ext uri="{BB962C8B-B14F-4D97-AF65-F5344CB8AC3E}">
        <p14:creationId xmlns:p14="http://schemas.microsoft.com/office/powerpoint/2010/main" val="27580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4D80E-1A91-F44F-A1C0-9F134D182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33400"/>
            <a:ext cx="10286999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LINES AND PLANES IN CEPHALOMETRICS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9C835-583A-9847-9C93-5C6A398E0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4000"/>
            <a:ext cx="10131425" cy="4038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BASED ON THE ORIENTATION OF LINES OR PLANES CAN BE CLASSIFIED AS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HORIZONTAL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VERTICAL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PLANES.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HORIZONTAL PLANES</a:t>
            </a:r>
          </a:p>
          <a:p>
            <a:endParaRPr lang="en-US" sz="2800" dirty="0"/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800" b="1" u="sng" dirty="0" smtClean="0">
                <a:cs typeface="Times New Roman" pitchFamily="18" charset="0"/>
              </a:rPr>
              <a:t>S.N. </a:t>
            </a:r>
            <a:r>
              <a:rPr lang="en-US" sz="2800" b="1" u="sng" dirty="0">
                <a:cs typeface="Times New Roman" pitchFamily="18" charset="0"/>
              </a:rPr>
              <a:t>PLANES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it is the cranial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line                                   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between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sella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the NASION </a:t>
            </a:r>
          </a:p>
          <a:p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BDB3A64-E7FE-1843-A22E-05B53AA63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2590800"/>
            <a:ext cx="4267200" cy="3962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20739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891B7-1D07-5348-8C53-08C7BDD73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81000"/>
            <a:ext cx="10131425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800" u="sng" dirty="0" smtClean="0">
                <a:latin typeface="Times New Roman" pitchFamily="18" charset="0"/>
                <a:cs typeface="Times New Roman" pitchFamily="18" charset="0"/>
              </a:rPr>
              <a:t>Frankfort Horizontal Plane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F6904-D28E-CA44-83F5-FAC92F0DF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1" y="2142067"/>
            <a:ext cx="10436226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This plane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connects                                                   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ORBITALE and PORION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3C905DB-B726-9D44-890F-DCDC36CB2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2011136"/>
            <a:ext cx="5791199" cy="461917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0642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D49D4-06DC-4948-83E4-070108464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-609600"/>
            <a:ext cx="6095999" cy="5105400"/>
          </a:xfrm>
        </p:spPr>
        <p:txBody>
          <a:bodyPr>
            <a:normAutofit/>
          </a:bodyPr>
          <a:lstStyle/>
          <a:p>
            <a:r>
              <a:rPr lang="en-US" sz="4000" u="sng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400" u="sng" dirty="0" err="1" smtClean="0">
                <a:latin typeface="Times New Roman" pitchFamily="18" charset="0"/>
                <a:cs typeface="Times New Roman" pitchFamily="18" charset="0"/>
              </a:rPr>
              <a:t>Occlusal</a:t>
            </a:r>
            <a:r>
              <a:rPr lang="en-US" sz="4400" u="sng" dirty="0" smtClean="0">
                <a:latin typeface="Times New Roman" pitchFamily="18" charset="0"/>
                <a:cs typeface="Times New Roman" pitchFamily="18" charset="0"/>
              </a:rPr>
              <a:t> Plane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                                                                                                         </a:t>
            </a:r>
            <a:r>
              <a:rPr lang="en-US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is the denture bisecting                                              the posterior  occlusion of the                                                                       permanent premolars                                                                                                                 and molars and extends                                                                    anteriorly</a:t>
            </a:r>
            <a:endParaRPr lang="en-US" sz="2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2C72215-08B0-9C4D-8161-85F31FF23D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39000" y="1935163"/>
            <a:ext cx="4268468" cy="438943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87557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28C20-57B1-C341-8714-B59C15F88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75" y="228600"/>
            <a:ext cx="10131425" cy="1456267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4 ) </a:t>
            </a:r>
            <a:r>
              <a:rPr lang="en-US" sz="4800" u="sng" dirty="0" smtClean="0">
                <a:latin typeface="Times New Roman" pitchFamily="18" charset="0"/>
                <a:cs typeface="Times New Roman" pitchFamily="18" charset="0"/>
              </a:rPr>
              <a:t>Palatal Plane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2AC9C-D9FB-684A-A937-FEAF6316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5410199" cy="364913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the line linking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anterior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nasal spine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                                    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maxilla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the posterior nasal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spine                                                   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Palatine bone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C77CCC9-F577-474E-BB3E-8E5533679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381000"/>
            <a:ext cx="5562600" cy="6096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84752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CBC59-0958-5144-8A93-BA48A2F3F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53533"/>
            <a:ext cx="10131425" cy="145626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) Mandibular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Plane</a:t>
            </a:r>
            <a:br>
              <a:rPr lang="en-US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E42AB-0C7D-AB40-9222-ADB54F6CF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SEVERAL MANDIBULAR PLANES ARE USED IN CEPHALOMETRICS  .THE MOST COMMON USED ONES IS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A)TANGENT TO THE LOWER BORDER OF THE MANDIBLE (TWEED)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A  LINE CONNECTING GONION AND GNATHION ( STEINER)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 A  LINE CONNECTING GONION AND MENTON ( DOWNS)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3809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B6F3B-2DAA-9846-B45C-9AD0FDF40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28600"/>
            <a:ext cx="10131425" cy="1456267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BASION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asion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plane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09FB1-A905-934A-A140-F70EF5E12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3962399" cy="364913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It is the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line connecting                                                          the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BASION and NASION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6F39656-036A-FE4B-8D87-9746C2ED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2057400"/>
            <a:ext cx="5562600" cy="451021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82607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F0B7F-B452-6F4F-9F18-8F06DEA05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66750"/>
            <a:ext cx="4572000" cy="116205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) BOLTON’S PLAN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914400" y="2362200"/>
            <a:ext cx="3657600" cy="4572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This is a plane that connects the Bolton’s point posterior to the occipital condyles and NASION </a:t>
            </a:r>
          </a:p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69D67F7-D4EE-184B-ABFB-2AD0F484929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13280" y="1066800"/>
            <a:ext cx="6797720" cy="5105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81703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74F80-C447-624B-AA16-419520555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375" y="381000"/>
            <a:ext cx="10131425" cy="1066800"/>
          </a:xfrm>
        </p:spPr>
        <p:txBody>
          <a:bodyPr>
            <a:normAutofit/>
          </a:bodyPr>
          <a:lstStyle/>
          <a:p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VERTICAL PLANES </a:t>
            </a:r>
            <a:endParaRPr lang="en-US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9BFB0-A571-384D-B0AC-0FEFC048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9071" y="2065867"/>
            <a:ext cx="10131425" cy="2261203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) A- pog line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It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a line from point A on maxilla to the pogonion on the mandible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acial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plane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it is the line from NASION to GNATHION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acial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axis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line from the Ptm to GNATHION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E plane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Line between most anterior part of nose and anterior part of chin </a:t>
            </a:r>
          </a:p>
        </p:txBody>
      </p:sp>
    </p:spTree>
    <p:extLst>
      <p:ext uri="{BB962C8B-B14F-4D97-AF65-F5344CB8AC3E}">
        <p14:creationId xmlns:p14="http://schemas.microsoft.com/office/powerpoint/2010/main" val="64921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cs typeface="Andalus" pitchFamily="18" charset="-78"/>
              </a:rPr>
              <a:t>Introduced in </a:t>
            </a:r>
            <a:r>
              <a:rPr lang="en-US" sz="2400" b="1" i="1" dirty="0">
                <a:cs typeface="Andalus" pitchFamily="18" charset="-78"/>
              </a:rPr>
              <a:t>1931</a:t>
            </a:r>
            <a:r>
              <a:rPr lang="en-US" sz="2400" dirty="0">
                <a:cs typeface="Andalus" pitchFamily="18" charset="-78"/>
              </a:rPr>
              <a:t> by BROADBENT and </a:t>
            </a:r>
            <a:r>
              <a:rPr lang="en-US" sz="2400" dirty="0" smtClean="0"/>
              <a:t>HOFRATH</a:t>
            </a:r>
          </a:p>
          <a:p>
            <a:r>
              <a:rPr lang="en-US" sz="2400" dirty="0" smtClean="0"/>
              <a:t>It is a standardized method of production of skull radiographs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Cephalograms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can be of two types LATERAL &amp; FRONTAL</a:t>
            </a:r>
          </a:p>
          <a:p>
            <a:r>
              <a:rPr lang="en-US" sz="2400" dirty="0" smtClean="0"/>
              <a:t>It is a valuable tool in the identification and classification of skeletal and dental anomalies</a:t>
            </a:r>
          </a:p>
          <a:p>
            <a:endParaRPr lang="en-US" sz="2400" dirty="0" smtClean="0"/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 smtClean="0"/>
          </a:p>
          <a:p>
            <a:endParaRPr lang="en-US" sz="2400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02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704088"/>
            <a:ext cx="10972800" cy="11430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latin typeface="Aparajita" pitchFamily="34" charset="0"/>
                <a:cs typeface="Aparajita" pitchFamily="34" charset="0"/>
              </a:rPr>
              <a:t>CONTENT:-</a:t>
            </a:r>
            <a:endParaRPr lang="en-US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PART I</a:t>
            </a:r>
          </a:p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TYPES OF CEPHALOGRAM</a:t>
            </a:r>
          </a:p>
          <a:p>
            <a:r>
              <a:rPr lang="en-US" dirty="0" smtClean="0"/>
              <a:t>USES</a:t>
            </a:r>
          </a:p>
          <a:p>
            <a:r>
              <a:rPr lang="en-US" dirty="0" smtClean="0"/>
              <a:t>LANDMARKS</a:t>
            </a:r>
          </a:p>
          <a:p>
            <a:r>
              <a:rPr lang="en-US" dirty="0" smtClean="0"/>
              <a:t>LINES </a:t>
            </a:r>
            <a:r>
              <a:rPr lang="en-US" dirty="0"/>
              <a:t>AND PLANES </a:t>
            </a:r>
            <a:endParaRPr lang="en-US" dirty="0" smtClean="0"/>
          </a:p>
          <a:p>
            <a:r>
              <a:rPr lang="en-US" dirty="0" smtClean="0"/>
              <a:t>ANALYSIS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PART II</a:t>
            </a:r>
          </a:p>
          <a:p>
            <a:r>
              <a:rPr lang="en-US" dirty="0" smtClean="0"/>
              <a:t>ANALYSIS</a:t>
            </a:r>
          </a:p>
          <a:p>
            <a:r>
              <a:rPr lang="en-US" dirty="0" smtClean="0"/>
              <a:t>ERRORS</a:t>
            </a:r>
          </a:p>
          <a:p>
            <a:r>
              <a:rPr lang="en-US" dirty="0" smtClean="0"/>
              <a:t>RECENT ADVANCES</a:t>
            </a:r>
          </a:p>
          <a:p>
            <a:r>
              <a:rPr lang="en-US" dirty="0"/>
              <a:t>S</a:t>
            </a:r>
            <a:r>
              <a:rPr lang="en-US" dirty="0" smtClean="0"/>
              <a:t>UMMARY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7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738" y="595641"/>
            <a:ext cx="8897565" cy="1560716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1738" y="2424752"/>
            <a:ext cx="9025904" cy="3651504"/>
          </a:xfrm>
        </p:spPr>
        <p:txBody>
          <a:bodyPr>
            <a:normAutofit fontScale="55000" lnSpcReduction="20000"/>
          </a:bodyPr>
          <a:lstStyle/>
          <a:p>
            <a:r>
              <a:rPr lang="en-US" sz="4600" dirty="0"/>
              <a:t>Textbook of Orthodontics </a:t>
            </a:r>
            <a:r>
              <a:rPr lang="en-US" sz="4600" dirty="0" smtClean="0"/>
              <a:t>– </a:t>
            </a:r>
            <a:r>
              <a:rPr lang="en-US" sz="4600" dirty="0" err="1" smtClean="0"/>
              <a:t>Gurkeerat</a:t>
            </a:r>
            <a:r>
              <a:rPr lang="en-US" sz="4600" dirty="0" smtClean="0"/>
              <a:t> Singh, </a:t>
            </a:r>
            <a:r>
              <a:rPr lang="en-US" sz="4600" dirty="0" err="1" smtClean="0"/>
              <a:t>Jaypee</a:t>
            </a:r>
            <a:r>
              <a:rPr lang="en-US" sz="4600" dirty="0" smtClean="0"/>
              <a:t> </a:t>
            </a:r>
            <a:r>
              <a:rPr lang="en-US" sz="4600" dirty="0"/>
              <a:t>Brothers; </a:t>
            </a:r>
            <a:r>
              <a:rPr lang="en-US" sz="4600" dirty="0" smtClean="0"/>
              <a:t>2</a:t>
            </a:r>
            <a:r>
              <a:rPr lang="en-US" sz="4600" baseline="30000" dirty="0" smtClean="0"/>
              <a:t>nd</a:t>
            </a:r>
            <a:r>
              <a:rPr lang="en-US" sz="4600" dirty="0" smtClean="0"/>
              <a:t> Edition </a:t>
            </a:r>
          </a:p>
          <a:p>
            <a:r>
              <a:rPr lang="en-US" sz="4600" dirty="0" smtClean="0"/>
              <a:t>Orthodontics – The Art and Science, S.I </a:t>
            </a:r>
            <a:r>
              <a:rPr lang="en-US" sz="4600" dirty="0" err="1" smtClean="0"/>
              <a:t>Bhalajhi</a:t>
            </a:r>
            <a:r>
              <a:rPr lang="en-US" sz="4600" dirty="0" smtClean="0"/>
              <a:t>, </a:t>
            </a:r>
            <a:r>
              <a:rPr lang="en-US" sz="4600" dirty="0" err="1" smtClean="0"/>
              <a:t>AryaMedi</a:t>
            </a:r>
            <a:r>
              <a:rPr lang="en-US" sz="4600" dirty="0" smtClean="0"/>
              <a:t> Publishing; 7</a:t>
            </a:r>
            <a:r>
              <a:rPr lang="en-US" sz="4600" baseline="30000" dirty="0" smtClean="0"/>
              <a:t>th</a:t>
            </a:r>
            <a:r>
              <a:rPr lang="en-US" sz="4600" dirty="0" smtClean="0"/>
              <a:t> Edition</a:t>
            </a:r>
          </a:p>
          <a:p>
            <a:r>
              <a:rPr lang="en-US" sz="4600" dirty="0" smtClean="0"/>
              <a:t>Textbook </a:t>
            </a:r>
            <a:r>
              <a:rPr lang="en-US" sz="4600" dirty="0"/>
              <a:t>of Orthodontics – Sridhar </a:t>
            </a:r>
            <a:r>
              <a:rPr lang="en-US" sz="4600" dirty="0" err="1"/>
              <a:t>Premkumar</a:t>
            </a:r>
            <a:r>
              <a:rPr lang="en-US" sz="4600" dirty="0"/>
              <a:t>, </a:t>
            </a:r>
            <a:r>
              <a:rPr lang="en-US" sz="4600" dirty="0" smtClean="0"/>
              <a:t>Elsevier; 1</a:t>
            </a:r>
            <a:r>
              <a:rPr lang="en-US" sz="4600" baseline="30000" dirty="0" smtClean="0"/>
              <a:t>st</a:t>
            </a:r>
            <a:r>
              <a:rPr lang="en-US" sz="4600" dirty="0" smtClean="0"/>
              <a:t> Edition</a:t>
            </a:r>
          </a:p>
          <a:p>
            <a:r>
              <a:rPr lang="en-US" sz="4600" dirty="0"/>
              <a:t>Orthodontics: Diagnosis and Management of Malocclusion and </a:t>
            </a:r>
            <a:r>
              <a:rPr lang="en-US" sz="4600" dirty="0" err="1"/>
              <a:t>Dentofacial</a:t>
            </a:r>
            <a:r>
              <a:rPr lang="en-US" sz="4600" dirty="0"/>
              <a:t> </a:t>
            </a:r>
            <a:r>
              <a:rPr lang="en-US" sz="4600" dirty="0" smtClean="0"/>
              <a:t>Deformities – O.P </a:t>
            </a:r>
            <a:r>
              <a:rPr lang="en-US" sz="4600" dirty="0" err="1" smtClean="0"/>
              <a:t>Kharbanda</a:t>
            </a:r>
            <a:r>
              <a:rPr lang="en-US" sz="4600" dirty="0" smtClean="0"/>
              <a:t>, Elsevier; 1</a:t>
            </a:r>
            <a:r>
              <a:rPr lang="en-US" sz="4600" baseline="30000" dirty="0" smtClean="0"/>
              <a:t>st</a:t>
            </a:r>
            <a:r>
              <a:rPr lang="en-US" sz="4600" dirty="0" smtClean="0"/>
              <a:t> Edition</a:t>
            </a:r>
            <a:endParaRPr lang="en-US" sz="4600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302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232229"/>
            <a:ext cx="10515600" cy="1458459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262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74A10-828B-C448-A69F-BBBD10D3D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096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C0A24-6FC6-DF40-B566-5AD68769C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52600"/>
            <a:ext cx="12039600" cy="3200400"/>
          </a:xfrm>
        </p:spPr>
        <p:txBody>
          <a:bodyPr>
            <a:normAutofit/>
          </a:bodyPr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cs typeface="Andalus" pitchFamily="18" charset="-78"/>
              </a:rPr>
              <a:t>Introduced in </a:t>
            </a:r>
            <a:r>
              <a:rPr lang="en-US" sz="28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ndalus" pitchFamily="18" charset="-78"/>
              </a:rPr>
              <a:t>1931</a:t>
            </a:r>
            <a:r>
              <a:rPr lang="en-US" sz="2800" dirty="0" smtClean="0">
                <a:cs typeface="Andalus" pitchFamily="18" charset="-78"/>
              </a:rPr>
              <a:t> by </a:t>
            </a:r>
            <a:r>
              <a:rPr lang="en-US" sz="2800" i="1" dirty="0" smtClean="0">
                <a:solidFill>
                  <a:srgbClr val="FF0000"/>
                </a:solidFill>
                <a:cs typeface="Andalus" pitchFamily="18" charset="-78"/>
              </a:rPr>
              <a:t>BROADBENT</a:t>
            </a:r>
            <a:r>
              <a:rPr lang="en-US" sz="2800" dirty="0" smtClean="0">
                <a:cs typeface="Andalus" pitchFamily="18" charset="-78"/>
              </a:rPr>
              <a:t> and </a:t>
            </a:r>
            <a:r>
              <a:rPr lang="en-US" sz="2800" i="1" dirty="0" smtClean="0">
                <a:solidFill>
                  <a:srgbClr val="FF0000"/>
                </a:solidFill>
              </a:rPr>
              <a:t>HOFRATH</a:t>
            </a:r>
          </a:p>
          <a:p>
            <a:endParaRPr lang="en-US" sz="2800" i="1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cs typeface="Andalus" pitchFamily="18" charset="-78"/>
              </a:rPr>
              <a:t>Modified from anthropological studies and </a:t>
            </a:r>
            <a:r>
              <a:rPr lang="en-US" sz="2800" dirty="0" err="1" smtClean="0">
                <a:cs typeface="Andalus" pitchFamily="18" charset="-78"/>
              </a:rPr>
              <a:t>craniometry</a:t>
            </a:r>
            <a:r>
              <a:rPr lang="en-US" sz="2800" dirty="0" smtClean="0">
                <a:cs typeface="Andalus" pitchFamily="18" charset="-78"/>
              </a:rPr>
              <a:t> (study of cranium)</a:t>
            </a:r>
          </a:p>
          <a:p>
            <a:endParaRPr lang="en-US" sz="2800" dirty="0" smtClean="0">
              <a:cs typeface="Andalus" pitchFamily="18" charset="-78"/>
            </a:endParaRPr>
          </a:p>
          <a:p>
            <a:r>
              <a:rPr lang="en-US" sz="2800" dirty="0" smtClean="0">
                <a:cs typeface="Andalus" pitchFamily="18" charset="-78"/>
              </a:rPr>
              <a:t>Origin: </a:t>
            </a:r>
            <a:r>
              <a:rPr lang="en-US" sz="2800" i="1" dirty="0" smtClean="0">
                <a:solidFill>
                  <a:srgbClr val="FF0000"/>
                </a:solidFill>
                <a:cs typeface="Andalus" pitchFamily="18" charset="-78"/>
              </a:rPr>
              <a:t>CEPHALO</a:t>
            </a:r>
            <a:r>
              <a:rPr lang="en-US" sz="2800" dirty="0" smtClean="0">
                <a:cs typeface="Andalus" pitchFamily="18" charset="-78"/>
              </a:rPr>
              <a:t> means </a:t>
            </a:r>
            <a:r>
              <a:rPr lang="en-US" sz="2800" u="sng" dirty="0" smtClean="0">
                <a:cs typeface="Andalus" pitchFamily="18" charset="-78"/>
              </a:rPr>
              <a:t>Head</a:t>
            </a:r>
            <a:r>
              <a:rPr lang="en-US" sz="2800" dirty="0" smtClean="0">
                <a:cs typeface="Andalus" pitchFamily="18" charset="-78"/>
              </a:rPr>
              <a:t> and </a:t>
            </a:r>
            <a:r>
              <a:rPr lang="en-US" sz="2800" i="1" dirty="0" smtClean="0">
                <a:solidFill>
                  <a:srgbClr val="FF0000"/>
                </a:solidFill>
                <a:cs typeface="Andalus" pitchFamily="18" charset="-78"/>
              </a:rPr>
              <a:t>METRIC</a:t>
            </a:r>
            <a:r>
              <a:rPr lang="en-US" sz="2800" dirty="0" smtClean="0">
                <a:cs typeface="Andalus" pitchFamily="18" charset="-78"/>
              </a:rPr>
              <a:t> is </a:t>
            </a:r>
            <a:r>
              <a:rPr lang="en-US" sz="2800" u="sng" dirty="0" smtClean="0">
                <a:cs typeface="Andalus" pitchFamily="18" charset="-78"/>
              </a:rPr>
              <a:t>Measurement</a:t>
            </a:r>
          </a:p>
          <a:p>
            <a:endParaRPr lang="en-US" sz="2000" dirty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775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10972800" cy="1143000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DEFINITION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87880"/>
            <a:ext cx="10972800" cy="4389120"/>
          </a:xfrm>
        </p:spPr>
        <p:txBody>
          <a:bodyPr/>
          <a:lstStyle/>
          <a:p>
            <a:r>
              <a:rPr lang="en-US" i="1" dirty="0" smtClean="0"/>
              <a:t>CEPHALOMETRIC RADIOGRAPHY IS A STANDARDIZED METHOD OF PRODUCTION OF SKULL RADIOGRAPHS, WHICH ARE USEFUL IN MAKING MEASUREMENTS OF THE CRANIUM AND THE OROFACIAL COMPLEX. THE RADIOGRAPH THUS OBTAINED IS CALLED A CEPHALOGRAM</a:t>
            </a:r>
          </a:p>
          <a:p>
            <a:r>
              <a:rPr lang="en-US" i="1" dirty="0" smtClean="0"/>
              <a:t>In short:- </a:t>
            </a:r>
            <a:r>
              <a:rPr lang="en-US" b="1" i="1" dirty="0" smtClean="0"/>
              <a:t>THE </a:t>
            </a:r>
            <a:r>
              <a:rPr lang="en-US" b="1" i="1" dirty="0"/>
              <a:t>TERM  CEPHALOMETRICS IS USED TO DESCRIBE THE ANALYSIS AND MEASUREMENTS MADE ON THE CEPHALOMETRIC RADIOGRAPHS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7045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934E6-E7D6-F746-8C31-C79AE6CAA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10972800" cy="11430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TYPES OF CEPHALOGRAMS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D3273-C3DA-F54F-AA98-62CCFA23C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935480"/>
            <a:ext cx="11963400" cy="438912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CEPHALOGRAMS CAN BE OF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TYPES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) LATERAL CEPHALOGRAMS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THIS PROVIDE A LATERAL VIEW OF THE SKULL , IT IS TAKEN WITH THE HEAD IN A STANDARDIZED REPRODUCIBLE POSITION AT A SPECIFIES DISTANCE FROM THE SOURCE OF X-RAY 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) FRONTAL CEPHALOGRAMS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 THIS PROVIDED AN ANTERO-POSTERIOR VIEW OF THE SKULL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04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DF918-38D7-D640-BFAF-A7D1555CD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81000"/>
            <a:ext cx="10972800" cy="11430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USES OF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CEPHALOGRAMS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6874D-8FE2-D24B-9629-3629B3465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cs typeface="Times New Roman" pitchFamily="18" charset="0"/>
              </a:rPr>
              <a:t>1</a:t>
            </a:r>
            <a:r>
              <a:rPr lang="en-US" sz="2400" b="1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IN ORTHODONTIC DIAGNOSIS AND TREATMENT PLANNING</a:t>
            </a:r>
          </a:p>
          <a:p>
            <a:r>
              <a:rPr lang="en-US" sz="2400" dirty="0" smtClean="0">
                <a:cs typeface="Times New Roman" pitchFamily="18" charset="0"/>
              </a:rPr>
              <a:t>2)HELPS IN CLASSIFICATION OF SKELETAL AN DENTAL ABNORMALITIES</a:t>
            </a:r>
          </a:p>
          <a:p>
            <a:r>
              <a:rPr lang="en-US" sz="2400" dirty="0" smtClean="0">
                <a:cs typeface="Times New Roman" pitchFamily="18" charset="0"/>
              </a:rPr>
              <a:t>3)HELPS IN EVALUATION OF TREATMENT RESULTS </a:t>
            </a:r>
          </a:p>
          <a:p>
            <a:r>
              <a:rPr lang="en-US" sz="2400" dirty="0" smtClean="0">
                <a:cs typeface="Times New Roman" pitchFamily="18" charset="0"/>
              </a:rPr>
              <a:t>4)HELPS IN PREDICTING GROWTH RELATED CHANGES </a:t>
            </a:r>
          </a:p>
          <a:p>
            <a:r>
              <a:rPr lang="en-US" sz="2400" dirty="0" smtClean="0">
                <a:cs typeface="Times New Roman" pitchFamily="18" charset="0"/>
              </a:rPr>
              <a:t>5) RESEARCH PURPOSES</a:t>
            </a:r>
          </a:p>
          <a:p>
            <a:r>
              <a:rPr lang="en-US" sz="2400" dirty="0" smtClean="0"/>
              <a:t>6)CEPHALOGRAMS ARE USEFUL IN ESTIMATING THE FACIAL TYPE</a:t>
            </a:r>
          </a:p>
          <a:p>
            <a:r>
              <a:rPr lang="en-US" sz="2400" dirty="0" smtClean="0"/>
              <a:t>7) IT IS A VALUABLE TOOL IN THE IDENTIFICATION AND CLASSIFICATION OF SKELETAL AND DENTAL ANOMALIES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91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CAF1F-6DB5-784B-8DA8-39690366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974" y="381000"/>
            <a:ext cx="9293226" cy="145626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INSTRUMENTS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943C1-8412-EB43-862C-393589B2E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40280"/>
            <a:ext cx="10972800" cy="438912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CEPHALOGRAMS RADIOGRAPHS ARE TAKEN USING AN APPARATUS THAT CONSISTS OF 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1) X-RAY  SOURCE 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2) CEPHALOSTAT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3) ALUMINIUM WEDGE 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4) FILM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61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B8732-6357-5245-A3C0-FE8DECEC6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838199"/>
          </a:xfrm>
        </p:spPr>
        <p:txBody>
          <a:bodyPr/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Technical aspects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2D122B0-5B9D-E04B-8C4C-207BAD88AD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737958"/>
            <a:ext cx="11430000" cy="489144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9064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837</TotalTime>
  <Words>1277</Words>
  <Application>Microsoft Office PowerPoint</Application>
  <PresentationFormat>Widescreen</PresentationFormat>
  <Paragraphs>156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Andalus</vt:lpstr>
      <vt:lpstr>Aparajita</vt:lpstr>
      <vt:lpstr>Arial Narrow</vt:lpstr>
      <vt:lpstr>Book Antiqua</vt:lpstr>
      <vt:lpstr>Calibri</vt:lpstr>
      <vt:lpstr>Constantia</vt:lpstr>
      <vt:lpstr>Times New Roman</vt:lpstr>
      <vt:lpstr>Wingdings 2</vt:lpstr>
      <vt:lpstr>Flow</vt:lpstr>
      <vt:lpstr>PowerPoint Presentation</vt:lpstr>
      <vt:lpstr>Specific learning Objectives </vt:lpstr>
      <vt:lpstr>CONTENT:-</vt:lpstr>
      <vt:lpstr>INTRODUCTION</vt:lpstr>
      <vt:lpstr>DEFINITION</vt:lpstr>
      <vt:lpstr>TYPES OF CEPHALOGRAMS</vt:lpstr>
      <vt:lpstr>USES OF CEPHALOGRAMS</vt:lpstr>
      <vt:lpstr>     INSTRUMENTS</vt:lpstr>
      <vt:lpstr>  Technical aspects    </vt:lpstr>
      <vt:lpstr>PowerPoint Presentation</vt:lpstr>
      <vt:lpstr>PowerPoint Presentation</vt:lpstr>
      <vt:lpstr>LANDMARKS </vt:lpstr>
      <vt:lpstr>PowerPoint Presentation</vt:lpstr>
      <vt:lpstr>The following are some of the important cephalometric landmarks</vt:lpstr>
      <vt:lpstr>PowerPoint Presentation</vt:lpstr>
      <vt:lpstr>PowerPoint Presentation</vt:lpstr>
      <vt:lpstr>PowerPoint Presentation</vt:lpstr>
      <vt:lpstr>PowerPoint Presentation</vt:lpstr>
      <vt:lpstr>SOFT TISSUE LANDMARKS </vt:lpstr>
      <vt:lpstr>PowerPoint Presentation</vt:lpstr>
      <vt:lpstr> LINES AND PLANES IN CEPHALOMETRICS</vt:lpstr>
      <vt:lpstr>2) Frankfort Horizontal Plane </vt:lpstr>
      <vt:lpstr>3) Occlusal Plane:                                                                                                           It is the denture bisecting                                              the posterior  occlusion of the                                                                       permanent premolars                                                                                                                 and molars and extends                                                                    anteriorly</vt:lpstr>
      <vt:lpstr>4 ) Palatal Plane </vt:lpstr>
      <vt:lpstr>5) Mandibular Plane  </vt:lpstr>
      <vt:lpstr>6) BASION – Nasion plane</vt:lpstr>
      <vt:lpstr>7) BOLTON’S PLANE </vt:lpstr>
      <vt:lpstr>VERTICAL PLANES </vt:lpstr>
      <vt:lpstr>SUMMARY</vt:lpstr>
      <vt:lpstr>REFERENCES</vt:lpstr>
      <vt:lpstr>Question &amp; Answer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Cephalometrics in orthodontics</dc:title>
  <dc:creator>Unknown User</dc:creator>
  <cp:lastModifiedBy>Gaurav Agrawal</cp:lastModifiedBy>
  <cp:revision>158</cp:revision>
  <dcterms:created xsi:type="dcterms:W3CDTF">2019-12-28T13:25:18Z</dcterms:created>
  <dcterms:modified xsi:type="dcterms:W3CDTF">2022-05-29T15:19:05Z</dcterms:modified>
</cp:coreProperties>
</file>